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Inter"/>
      <p:regular r:id="rId19"/>
      <p:bold r:id="rId20"/>
    </p:embeddedFont>
    <p:embeddedFont>
      <p:font typeface="Lor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ustin Gu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11" Type="http://schemas.openxmlformats.org/officeDocument/2006/relationships/slide" Target="slides/slide5.xml"/><Relationship Id="rId22" Type="http://schemas.openxmlformats.org/officeDocument/2006/relationships/font" Target="fonts/Lora-bold.fntdata"/><Relationship Id="rId10" Type="http://schemas.openxmlformats.org/officeDocument/2006/relationships/slide" Target="slides/slide4.xml"/><Relationship Id="rId21" Type="http://schemas.openxmlformats.org/officeDocument/2006/relationships/font" Target="fonts/Lora-regular.fntdata"/><Relationship Id="rId13" Type="http://schemas.openxmlformats.org/officeDocument/2006/relationships/slide" Target="slides/slide7.xml"/><Relationship Id="rId24" Type="http://schemas.openxmlformats.org/officeDocument/2006/relationships/font" Target="fonts/Lora-boldItalic.fntdata"/><Relationship Id="rId12" Type="http://schemas.openxmlformats.org/officeDocument/2006/relationships/slide" Target="slides/slide6.xml"/><Relationship Id="rId23" Type="http://schemas.openxmlformats.org/officeDocument/2006/relationships/font" Target="fonts/Lor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Inter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3-12T22:14:43.113">
    <p:pos x="3747" y="909"/>
    <p:text>General information on it:
Calendar, Seek vs View, tag system
How can manny help?
improve club visibility, make easier for students to see club events, help inter-club connections bc club members can see, connect, &amp; collab with other clubs with similar events
already beginning to be used!! woo!!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3-12T23:02:08.946">
    <p:pos x="485" y="157"/>
    <p:text>integration into wusa events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b792e3f7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b792e3f7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Ask leading questions (how many people here are in clubs? etc)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b78f44145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b78f44145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b78f44145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6b78f44145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b78f44145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6b78f44145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b792e3f7d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b792e3f7d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6b78f44145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6b78f44145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b78f44145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b78f44145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b78f44145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b78f44145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b78f44145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b78f44145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b792e3f7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b792e3f7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b78f44145_3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6b78f44145_3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b78f44145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b78f44145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18550" y="1439638"/>
            <a:ext cx="68271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0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let’s make club events</a:t>
            </a:r>
            <a:endParaRPr sz="5000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1257265" y="2402381"/>
            <a:ext cx="6439383" cy="1702748"/>
            <a:chOff x="1916475" y="2834800"/>
            <a:chExt cx="5131800" cy="1385700"/>
          </a:xfrm>
        </p:grpSpPr>
        <p:sp>
          <p:nvSpPr>
            <p:cNvPr id="56" name="Google Shape;56;p13"/>
            <p:cNvSpPr/>
            <p:nvPr/>
          </p:nvSpPr>
          <p:spPr>
            <a:xfrm>
              <a:off x="1916475" y="2834800"/>
              <a:ext cx="5131800" cy="1385700"/>
            </a:xfrm>
            <a:prstGeom prst="roundRect">
              <a:avLst>
                <a:gd fmla="val 16667" name="adj"/>
              </a:avLst>
            </a:prstGeom>
            <a:solidFill>
              <a:srgbClr val="F0ED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2045625" y="2905300"/>
              <a:ext cx="4873500" cy="12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9000">
                  <a:solidFill>
                    <a:srgbClr val="255270"/>
                  </a:solidFill>
                  <a:highlight>
                    <a:srgbClr val="F0EDDA"/>
                  </a:highlight>
                </a:rPr>
                <a:t>accessible</a:t>
              </a:r>
              <a:r>
                <a:rPr lang="en-CA" sz="7000">
                  <a:solidFill>
                    <a:srgbClr val="255270"/>
                  </a:solidFill>
                  <a:highlight>
                    <a:srgbClr val="F0EDDA"/>
                  </a:highlight>
                </a:rPr>
                <a:t> </a:t>
              </a:r>
              <a:endParaRPr sz="7000">
                <a:solidFill>
                  <a:srgbClr val="255270"/>
                </a:solidFill>
                <a:highlight>
                  <a:srgbClr val="F0EDDA"/>
                </a:highlight>
              </a:endParaRPr>
            </a:p>
          </p:txBody>
        </p:sp>
      </p:grpSp>
      <p:sp>
        <p:nvSpPr>
          <p:cNvPr id="58" name="Google Shape;58;p13"/>
          <p:cNvSpPr/>
          <p:nvPr/>
        </p:nvSpPr>
        <p:spPr>
          <a:xfrm rot="787248">
            <a:off x="7483538" y="1785388"/>
            <a:ext cx="678920" cy="25527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25527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0EDDA"/>
                </a:solidFill>
                <a:latin typeface="Inter"/>
              </a:rPr>
              <a:t>!</a:t>
            </a: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725" y="304250"/>
            <a:ext cx="944550" cy="9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/>
        </p:nvSpPr>
        <p:spPr>
          <a:xfrm>
            <a:off x="41550" y="39025"/>
            <a:ext cx="145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600">
                <a:solidFill>
                  <a:srgbClr val="F0EDDA"/>
                </a:solidFill>
                <a:latin typeface="Inter"/>
                <a:ea typeface="Inter"/>
                <a:cs typeface="Inter"/>
                <a:sym typeface="Inter"/>
              </a:rPr>
              <a:t>Appendix 2</a:t>
            </a:r>
            <a:endParaRPr b="1" sz="1600" u="sng">
              <a:solidFill>
                <a:srgbClr val="F0EDD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000" y="923587"/>
            <a:ext cx="2650825" cy="329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025" y="921151"/>
            <a:ext cx="2650825" cy="330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2092650" y="4584400"/>
            <a:ext cx="495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600">
                <a:solidFill>
                  <a:srgbClr val="F0EDDA"/>
                </a:solidFill>
                <a:latin typeface="Inter"/>
                <a:ea typeface="Inter"/>
                <a:cs typeface="Inter"/>
                <a:sym typeface="Inter"/>
              </a:rPr>
              <a:t>How UWClubs Works</a:t>
            </a:r>
            <a:endParaRPr b="1" sz="1600" u="sng">
              <a:solidFill>
                <a:srgbClr val="F0EDDA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/>
        </p:nvSpPr>
        <p:spPr>
          <a:xfrm>
            <a:off x="41550" y="39025"/>
            <a:ext cx="145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600">
                <a:solidFill>
                  <a:srgbClr val="F0EDDA"/>
                </a:solidFill>
                <a:latin typeface="Inter"/>
                <a:ea typeface="Inter"/>
                <a:cs typeface="Inter"/>
                <a:sym typeface="Inter"/>
              </a:rPr>
              <a:t>Appendix 3</a:t>
            </a:r>
            <a:endParaRPr b="1" sz="1600" u="sng">
              <a:solidFill>
                <a:srgbClr val="F0EDD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2092650" y="4584400"/>
            <a:ext cx="495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600">
                <a:solidFill>
                  <a:srgbClr val="F0EDDA"/>
                </a:solidFill>
                <a:latin typeface="Inter"/>
                <a:ea typeface="Inter"/>
                <a:cs typeface="Inter"/>
                <a:sym typeface="Inter"/>
              </a:rPr>
              <a:t>Ways WUSA could help UWClubs</a:t>
            </a:r>
            <a:endParaRPr b="1" sz="1600" u="sng">
              <a:solidFill>
                <a:srgbClr val="F0EDD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1520675" y="1413179"/>
            <a:ext cx="45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b="1" sz="5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4342200" y="1413179"/>
            <a:ext cx="45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b="1" sz="5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7163725" y="1413179"/>
            <a:ext cx="45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b="1" sz="5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5984875" y="2521375"/>
            <a:ext cx="28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Engage in Discussion for Further Collaboration</a:t>
            </a:r>
            <a:endParaRPr b="1" sz="2400" u="sng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589775" y="2521379"/>
            <a:ext cx="2321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Integration</a:t>
            </a:r>
            <a:endParaRPr b="1" sz="2400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With WUSA Events</a:t>
            </a:r>
            <a:endParaRPr b="1" sz="2400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3186602" y="2521375"/>
            <a:ext cx="2770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Assist with Outreach (Clubs Mailing List)</a:t>
            </a:r>
            <a:endParaRPr b="1" sz="2400" u="sng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84" name="Google Shape;184;p23"/>
          <p:cNvCxnSpPr/>
          <p:nvPr/>
        </p:nvCxnSpPr>
        <p:spPr>
          <a:xfrm>
            <a:off x="2180801" y="1967279"/>
            <a:ext cx="1896600" cy="9900"/>
          </a:xfrm>
          <a:prstGeom prst="straightConnector1">
            <a:avLst/>
          </a:prstGeom>
          <a:noFill/>
          <a:ln cap="flat" cmpd="sng" w="76200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3"/>
          <p:cNvCxnSpPr/>
          <p:nvPr/>
        </p:nvCxnSpPr>
        <p:spPr>
          <a:xfrm>
            <a:off x="5076401" y="1967279"/>
            <a:ext cx="1896600" cy="9900"/>
          </a:xfrm>
          <a:prstGeom prst="straightConnector1">
            <a:avLst/>
          </a:prstGeom>
          <a:noFill/>
          <a:ln cap="flat" cmpd="sng" w="76200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/>
        </p:nvSpPr>
        <p:spPr>
          <a:xfrm>
            <a:off x="41550" y="39025"/>
            <a:ext cx="145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600">
                <a:solidFill>
                  <a:srgbClr val="F0EDDA"/>
                </a:solidFill>
                <a:latin typeface="Inter"/>
                <a:ea typeface="Inter"/>
                <a:cs typeface="Inter"/>
                <a:sym typeface="Inter"/>
              </a:rPr>
              <a:t>Appendix 4</a:t>
            </a:r>
            <a:endParaRPr b="1" sz="1600" u="sng">
              <a:solidFill>
                <a:srgbClr val="F0EDD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2092650" y="4584400"/>
            <a:ext cx="495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600">
                <a:solidFill>
                  <a:srgbClr val="F0EDDA"/>
                </a:solidFill>
                <a:latin typeface="Inter"/>
                <a:ea typeface="Inter"/>
                <a:cs typeface="Inter"/>
                <a:sym typeface="Inter"/>
              </a:rPr>
              <a:t>Future Features Timeline</a:t>
            </a:r>
            <a:endParaRPr b="1" sz="1600" u="sng">
              <a:solidFill>
                <a:srgbClr val="F0EDD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924250" y="2119325"/>
            <a:ext cx="290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0EDDA"/>
              </a:buClr>
              <a:buSzPts val="1800"/>
              <a:buFont typeface="Lora"/>
              <a:buAutoNum type="arabicPeriod"/>
            </a:pPr>
            <a:r>
              <a:rPr b="1" lang="en-CA" sz="18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Club profiles</a:t>
            </a:r>
            <a:endParaRPr b="1" sz="1800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0EDDA"/>
              </a:buClr>
              <a:buSzPts val="1800"/>
              <a:buFont typeface="Lora"/>
              <a:buAutoNum type="arabicPeriod"/>
            </a:pPr>
            <a:r>
              <a:rPr b="1" lang="en-CA" sz="18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Edit with Webforms</a:t>
            </a:r>
            <a:endParaRPr b="1" sz="1800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0EDDA"/>
              </a:buClr>
              <a:buSzPts val="1800"/>
              <a:buFont typeface="Lora"/>
              <a:buAutoNum type="arabicPeriod"/>
            </a:pPr>
            <a:r>
              <a:rPr b="1" lang="en-CA" sz="18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Internal vs External Events</a:t>
            </a:r>
            <a:endParaRPr b="1" sz="1800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5175650" y="2224663"/>
            <a:ext cx="290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0EDDA"/>
              </a:buClr>
              <a:buSzPts val="1800"/>
              <a:buFont typeface="Lora"/>
              <a:buAutoNum type="arabicPeriod"/>
            </a:pPr>
            <a:r>
              <a:rPr b="1" lang="en-CA" sz="18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Predict edit/delete</a:t>
            </a:r>
            <a:endParaRPr b="1" sz="1800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0EDDA"/>
              </a:buClr>
              <a:buSzPts val="1800"/>
              <a:buFont typeface="Lora"/>
              <a:buAutoNum type="arabicPeriod"/>
            </a:pPr>
            <a:r>
              <a:rPr b="1" lang="en-CA" sz="18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Semantic Search</a:t>
            </a:r>
            <a:endParaRPr b="1" sz="1800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0EDDA"/>
              </a:buClr>
              <a:buSzPts val="1800"/>
              <a:buFont typeface="Lora"/>
              <a:buAutoNum type="arabicPeriod"/>
            </a:pPr>
            <a:r>
              <a:rPr b="1" lang="en-CA" sz="18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Filter and Sort</a:t>
            </a:r>
            <a:endParaRPr b="1" sz="1800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1076654" y="1108329"/>
            <a:ext cx="2556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Week</a:t>
            </a:r>
            <a:endParaRPr b="1" sz="5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5175645" y="1072629"/>
            <a:ext cx="4212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Month</a:t>
            </a:r>
            <a:endParaRPr b="1" sz="5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96" name="Google Shape;196;p24"/>
          <p:cNvCxnSpPr/>
          <p:nvPr/>
        </p:nvCxnSpPr>
        <p:spPr>
          <a:xfrm>
            <a:off x="3215739" y="1626733"/>
            <a:ext cx="1896600" cy="9900"/>
          </a:xfrm>
          <a:prstGeom prst="straightConnector1">
            <a:avLst/>
          </a:prstGeom>
          <a:noFill/>
          <a:ln cap="flat" cmpd="sng" w="76200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567929" y="282864"/>
            <a:ext cx="8027100" cy="854100"/>
          </a:xfrm>
          <a:prstGeom prst="roundRect">
            <a:avLst>
              <a:gd fmla="val 16667" name="adj"/>
            </a:avLst>
          </a:prstGeom>
          <a:solidFill>
            <a:srgbClr val="F0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769950" y="250126"/>
            <a:ext cx="76230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4300">
                <a:solidFill>
                  <a:srgbClr val="383838"/>
                </a:solidFill>
                <a:highlight>
                  <a:srgbClr val="F0EDDA"/>
                </a:highlight>
                <a:latin typeface="Lora"/>
                <a:ea typeface="Lora"/>
                <a:cs typeface="Lora"/>
                <a:sym typeface="Lora"/>
              </a:rPr>
              <a:t>the problem(s)</a:t>
            </a:r>
            <a:r>
              <a:rPr lang="en-CA" sz="5000">
                <a:solidFill>
                  <a:srgbClr val="383838"/>
                </a:solidFill>
                <a:highlight>
                  <a:srgbClr val="F0EDDA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endParaRPr sz="5000">
              <a:solidFill>
                <a:srgbClr val="383838"/>
              </a:solidFill>
              <a:highlight>
                <a:srgbClr val="F0EDDA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00" y="1302776"/>
            <a:ext cx="4726250" cy="1268976"/>
          </a:xfrm>
          <a:prstGeom prst="rect">
            <a:avLst/>
          </a:prstGeom>
          <a:noFill/>
          <a:ln cap="flat" cmpd="sng" w="38100">
            <a:solidFill>
              <a:srgbClr val="3838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6225" y="2192547"/>
            <a:ext cx="5575258" cy="1268975"/>
          </a:xfrm>
          <a:prstGeom prst="rect">
            <a:avLst/>
          </a:prstGeom>
          <a:noFill/>
          <a:ln cap="flat" cmpd="sng" w="38100">
            <a:solidFill>
              <a:srgbClr val="3838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b="0" l="0" r="1729" t="0"/>
          <a:stretch/>
        </p:blipFill>
        <p:spPr>
          <a:xfrm>
            <a:off x="567925" y="3509450"/>
            <a:ext cx="5312001" cy="1223075"/>
          </a:xfrm>
          <a:prstGeom prst="rect">
            <a:avLst/>
          </a:prstGeom>
          <a:noFill/>
          <a:ln cap="flat" cmpd="sng" w="38100">
            <a:solidFill>
              <a:srgbClr val="3838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4925" y="1460813"/>
            <a:ext cx="4102357" cy="1068475"/>
          </a:xfrm>
          <a:prstGeom prst="rect">
            <a:avLst/>
          </a:prstGeom>
          <a:noFill/>
          <a:ln cap="flat" cmpd="sng" w="38100">
            <a:solidFill>
              <a:srgbClr val="3838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7">
            <a:alphaModFix/>
          </a:blip>
          <a:srcRect b="0" l="3772" r="0" t="0"/>
          <a:stretch/>
        </p:blipFill>
        <p:spPr>
          <a:xfrm>
            <a:off x="813225" y="2529300"/>
            <a:ext cx="5111724" cy="1557850"/>
          </a:xfrm>
          <a:prstGeom prst="rect">
            <a:avLst/>
          </a:prstGeom>
          <a:noFill/>
          <a:ln cap="flat" cmpd="sng" w="38100">
            <a:solidFill>
              <a:srgbClr val="3838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b="0" l="3035" r="0" t="0"/>
          <a:stretch/>
        </p:blipFill>
        <p:spPr>
          <a:xfrm>
            <a:off x="3635800" y="3461525"/>
            <a:ext cx="5056076" cy="1068475"/>
          </a:xfrm>
          <a:prstGeom prst="rect">
            <a:avLst/>
          </a:prstGeom>
          <a:noFill/>
          <a:ln cap="flat" cmpd="sng" w="38100">
            <a:solidFill>
              <a:srgbClr val="3838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775" y="916625"/>
            <a:ext cx="3352800" cy="201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5"/>
          <p:cNvGrpSpPr/>
          <p:nvPr/>
        </p:nvGrpSpPr>
        <p:grpSpPr>
          <a:xfrm>
            <a:off x="4795725" y="916625"/>
            <a:ext cx="3446500" cy="2718375"/>
            <a:chOff x="4795725" y="916625"/>
            <a:chExt cx="3446500" cy="2718375"/>
          </a:xfrm>
        </p:grpSpPr>
        <p:pic>
          <p:nvPicPr>
            <p:cNvPr id="78" name="Google Shape;78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95725" y="916625"/>
              <a:ext cx="3446500" cy="271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5"/>
            <p:cNvSpPr txBox="1"/>
            <p:nvPr/>
          </p:nvSpPr>
          <p:spPr>
            <a:xfrm rot="284549">
              <a:off x="5337831" y="1406475"/>
              <a:ext cx="2362187" cy="1529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9000">
                  <a:solidFill>
                    <a:srgbClr val="255270"/>
                  </a:solidFill>
                  <a:highlight>
                    <a:srgbClr val="F0EDDA"/>
                  </a:highlight>
                </a:rPr>
                <a:t>Hi!</a:t>
              </a:r>
              <a:endParaRPr sz="7000">
                <a:solidFill>
                  <a:srgbClr val="255270"/>
                </a:solidFill>
                <a:highlight>
                  <a:srgbClr val="F0EDDA"/>
                </a:highlight>
              </a:endParaRPr>
            </a:p>
          </p:txBody>
        </p:sp>
      </p:grpSp>
      <p:sp>
        <p:nvSpPr>
          <p:cNvPr id="80" name="Google Shape;80;p15"/>
          <p:cNvSpPr txBox="1"/>
          <p:nvPr/>
        </p:nvSpPr>
        <p:spPr>
          <a:xfrm>
            <a:off x="962100" y="507650"/>
            <a:ext cx="3609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0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Manny</a:t>
            </a:r>
            <a:endParaRPr b="1" sz="5000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04032">
            <a:off x="671225" y="2514200"/>
            <a:ext cx="4046999" cy="404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2700000">
            <a:off x="887874" y="1698940"/>
            <a:ext cx="1348050" cy="145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2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567929" y="282864"/>
            <a:ext cx="8027100" cy="854100"/>
          </a:xfrm>
          <a:prstGeom prst="roundRect">
            <a:avLst>
              <a:gd fmla="val 16667" name="adj"/>
            </a:avLst>
          </a:prstGeom>
          <a:solidFill>
            <a:srgbClr val="F0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769950" y="250126"/>
            <a:ext cx="76230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4300">
                <a:solidFill>
                  <a:srgbClr val="383838"/>
                </a:solidFill>
                <a:highlight>
                  <a:srgbClr val="F0EDDA"/>
                </a:highlight>
                <a:latin typeface="Lora"/>
                <a:ea typeface="Lora"/>
                <a:cs typeface="Lora"/>
                <a:sym typeface="Lora"/>
              </a:rPr>
              <a:t>the pitch</a:t>
            </a:r>
            <a:r>
              <a:rPr lang="en-CA" sz="5000">
                <a:solidFill>
                  <a:srgbClr val="383838"/>
                </a:solidFill>
                <a:highlight>
                  <a:srgbClr val="F0EDDA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endParaRPr sz="5000">
              <a:solidFill>
                <a:srgbClr val="383838"/>
              </a:solidFill>
              <a:highlight>
                <a:srgbClr val="F0EDDA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520675" y="2017650"/>
            <a:ext cx="45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b="1" sz="5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42200" y="2017650"/>
            <a:ext cx="45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b="1" sz="5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163725" y="2017650"/>
            <a:ext cx="45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b="1" sz="5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420900" y="3125850"/>
            <a:ext cx="212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0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Create a </a:t>
            </a:r>
            <a:r>
              <a:rPr b="1" lang="en-CA" sz="3000" u="sng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Platform</a:t>
            </a:r>
            <a:endParaRPr b="1" sz="3000" u="sng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89775" y="3125850"/>
            <a:ext cx="232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0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Engage in </a:t>
            </a:r>
            <a:r>
              <a:rPr b="1" lang="en-CA" sz="3000" u="sng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Dialogue</a:t>
            </a:r>
            <a:endParaRPr b="1" sz="3000" u="sng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420763" y="3125850"/>
            <a:ext cx="232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0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Work with </a:t>
            </a:r>
            <a:r>
              <a:rPr b="1" lang="en-CA" sz="3000" u="sng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Students</a:t>
            </a:r>
            <a:endParaRPr b="1" sz="3000" u="sng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95" name="Google Shape;95;p16"/>
          <p:cNvCxnSpPr/>
          <p:nvPr/>
        </p:nvCxnSpPr>
        <p:spPr>
          <a:xfrm>
            <a:off x="2180801" y="2571750"/>
            <a:ext cx="1896600" cy="9900"/>
          </a:xfrm>
          <a:prstGeom prst="straightConnector1">
            <a:avLst/>
          </a:prstGeom>
          <a:noFill/>
          <a:ln cap="flat" cmpd="sng" w="76200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6"/>
          <p:cNvCxnSpPr/>
          <p:nvPr/>
        </p:nvCxnSpPr>
        <p:spPr>
          <a:xfrm>
            <a:off x="5076401" y="2571750"/>
            <a:ext cx="1896600" cy="9900"/>
          </a:xfrm>
          <a:prstGeom prst="straightConnector1">
            <a:avLst/>
          </a:prstGeom>
          <a:noFill/>
          <a:ln cap="flat" cmpd="sng" w="76200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567929" y="282864"/>
            <a:ext cx="8027100" cy="854100"/>
          </a:xfrm>
          <a:prstGeom prst="roundRect">
            <a:avLst>
              <a:gd fmla="val 16667" name="adj"/>
            </a:avLst>
          </a:prstGeom>
          <a:solidFill>
            <a:srgbClr val="F0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769950" y="250126"/>
            <a:ext cx="76230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4300">
                <a:solidFill>
                  <a:srgbClr val="383838"/>
                </a:solidFill>
                <a:highlight>
                  <a:srgbClr val="F0EDDA"/>
                </a:highlight>
                <a:latin typeface="Lora"/>
                <a:ea typeface="Lora"/>
                <a:cs typeface="Lora"/>
                <a:sym typeface="Lora"/>
              </a:rPr>
              <a:t>the example</a:t>
            </a:r>
            <a:r>
              <a:rPr lang="en-CA" sz="5000">
                <a:solidFill>
                  <a:srgbClr val="383838"/>
                </a:solidFill>
                <a:highlight>
                  <a:srgbClr val="F0EDDA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endParaRPr sz="5000">
              <a:solidFill>
                <a:srgbClr val="383838"/>
              </a:solidFill>
              <a:highlight>
                <a:srgbClr val="F0EDDA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 b="49308" l="0" r="0" t="0"/>
          <a:stretch/>
        </p:blipFill>
        <p:spPr>
          <a:xfrm>
            <a:off x="5949618" y="1443875"/>
            <a:ext cx="2645400" cy="2931900"/>
          </a:xfrm>
          <a:prstGeom prst="roundRect">
            <a:avLst>
              <a:gd fmla="val 4916" name="adj"/>
            </a:avLst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10655">
            <a:off x="284734" y="3755586"/>
            <a:ext cx="1955555" cy="195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675" y="1301500"/>
            <a:ext cx="4618725" cy="27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 rot="215531">
            <a:off x="743096" y="1549173"/>
            <a:ext cx="4127409" cy="20317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rgbClr val="383838"/>
                </a:solidFill>
                <a:latin typeface="Lora"/>
                <a:ea typeface="Lora"/>
                <a:cs typeface="Lora"/>
                <a:sym typeface="Lora"/>
              </a:rPr>
              <a:t>Students </a:t>
            </a:r>
            <a:r>
              <a:rPr b="1" lang="en-CA" sz="2400">
                <a:solidFill>
                  <a:srgbClr val="383838"/>
                </a:solidFill>
                <a:latin typeface="Lora"/>
                <a:ea typeface="Lora"/>
                <a:cs typeface="Lora"/>
                <a:sym typeface="Lora"/>
              </a:rPr>
              <a:t>want events catered to their interests…</a:t>
            </a:r>
            <a:endParaRPr b="1" sz="2400">
              <a:solidFill>
                <a:srgbClr val="38383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383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rgbClr val="383838"/>
                </a:solidFill>
                <a:latin typeface="Lora"/>
                <a:ea typeface="Lora"/>
                <a:cs typeface="Lora"/>
                <a:sym typeface="Lora"/>
              </a:rPr>
              <a:t>but clubs are run by</a:t>
            </a:r>
            <a:endParaRPr b="1" sz="2400">
              <a:solidFill>
                <a:srgbClr val="38383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rgbClr val="383838"/>
                </a:solidFill>
                <a:latin typeface="Lora"/>
                <a:ea typeface="Lora"/>
                <a:cs typeface="Lora"/>
                <a:sym typeface="Lora"/>
              </a:rPr>
              <a:t>busy students :(</a:t>
            </a:r>
            <a:endParaRPr b="1" sz="2400">
              <a:solidFill>
                <a:srgbClr val="38383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567929" y="282864"/>
            <a:ext cx="8027100" cy="854100"/>
          </a:xfrm>
          <a:prstGeom prst="roundRect">
            <a:avLst>
              <a:gd fmla="val 16667" name="adj"/>
            </a:avLst>
          </a:prstGeom>
          <a:solidFill>
            <a:srgbClr val="F0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769950" y="250126"/>
            <a:ext cx="76230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4300">
                <a:solidFill>
                  <a:srgbClr val="383838"/>
                </a:solidFill>
                <a:highlight>
                  <a:srgbClr val="F0EDDA"/>
                </a:highlight>
                <a:latin typeface="Lora"/>
                <a:ea typeface="Lora"/>
                <a:cs typeface="Lora"/>
                <a:sym typeface="Lora"/>
              </a:rPr>
              <a:t>the hope</a:t>
            </a:r>
            <a:r>
              <a:rPr lang="en-CA" sz="5000">
                <a:solidFill>
                  <a:srgbClr val="383838"/>
                </a:solidFill>
                <a:highlight>
                  <a:srgbClr val="F0EDDA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endParaRPr sz="5000">
              <a:solidFill>
                <a:srgbClr val="383838"/>
              </a:solidFill>
              <a:highlight>
                <a:srgbClr val="F0EDDA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520675" y="2017650"/>
            <a:ext cx="45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b="1" sz="5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342200" y="2017650"/>
            <a:ext cx="45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b="1" sz="5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7163725" y="2017650"/>
            <a:ext cx="45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5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b="1" sz="5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6130675" y="3125850"/>
            <a:ext cx="2525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0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Promote Club Growth</a:t>
            </a:r>
            <a:endParaRPr b="1" sz="3000" u="sng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589775" y="3125850"/>
            <a:ext cx="232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0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Find Your People</a:t>
            </a:r>
            <a:endParaRPr b="1" sz="3000" u="sng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411288" y="3125850"/>
            <a:ext cx="232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000">
                <a:solidFill>
                  <a:srgbClr val="F0EDDA"/>
                </a:solidFill>
                <a:latin typeface="Lora"/>
                <a:ea typeface="Lora"/>
                <a:cs typeface="Lora"/>
                <a:sym typeface="Lora"/>
              </a:rPr>
              <a:t>Stay in the Loop</a:t>
            </a:r>
            <a:endParaRPr b="1" sz="3000" u="sng">
              <a:solidFill>
                <a:srgbClr val="F0EDDA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19" name="Google Shape;119;p18"/>
          <p:cNvCxnSpPr/>
          <p:nvPr/>
        </p:nvCxnSpPr>
        <p:spPr>
          <a:xfrm>
            <a:off x="2180801" y="2571750"/>
            <a:ext cx="1896600" cy="9900"/>
          </a:xfrm>
          <a:prstGeom prst="straightConnector1">
            <a:avLst/>
          </a:prstGeom>
          <a:noFill/>
          <a:ln cap="flat" cmpd="sng" w="76200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8"/>
          <p:cNvCxnSpPr/>
          <p:nvPr/>
        </p:nvCxnSpPr>
        <p:spPr>
          <a:xfrm>
            <a:off x="5076401" y="2571750"/>
            <a:ext cx="1896600" cy="9900"/>
          </a:xfrm>
          <a:prstGeom prst="straightConnector1">
            <a:avLst/>
          </a:prstGeom>
          <a:noFill/>
          <a:ln cap="flat" cmpd="sng" w="76200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7635575" y="1414300"/>
            <a:ext cx="695400" cy="695400"/>
          </a:xfrm>
          <a:prstGeom prst="ellipse">
            <a:avLst/>
          </a:prstGeom>
          <a:solidFill>
            <a:srgbClr val="F0EDDA"/>
          </a:solidFill>
          <a:ln cap="flat" cmpd="sng" w="9525">
            <a:solidFill>
              <a:srgbClr val="F0ED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6223375" y="1607375"/>
            <a:ext cx="189000" cy="189000"/>
          </a:xfrm>
          <a:prstGeom prst="ellipse">
            <a:avLst/>
          </a:prstGeom>
          <a:solidFill>
            <a:srgbClr val="F0EDDA"/>
          </a:solidFill>
          <a:ln cap="flat" cmpd="sng" w="9525">
            <a:solidFill>
              <a:srgbClr val="F0ED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7018650" y="3409025"/>
            <a:ext cx="537300" cy="537300"/>
          </a:xfrm>
          <a:prstGeom prst="ellipse">
            <a:avLst/>
          </a:prstGeom>
          <a:solidFill>
            <a:srgbClr val="F0EDDA"/>
          </a:solidFill>
          <a:ln cap="flat" cmpd="sng" w="9525">
            <a:solidFill>
              <a:srgbClr val="F0ED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2037500" y="4313875"/>
            <a:ext cx="189000" cy="189000"/>
          </a:xfrm>
          <a:prstGeom prst="ellipse">
            <a:avLst/>
          </a:prstGeom>
          <a:solidFill>
            <a:srgbClr val="F0EDDA"/>
          </a:solidFill>
          <a:ln cap="flat" cmpd="sng" w="9525">
            <a:solidFill>
              <a:srgbClr val="F0ED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632375" y="2058425"/>
            <a:ext cx="695400" cy="695400"/>
          </a:xfrm>
          <a:prstGeom prst="ellipse">
            <a:avLst/>
          </a:prstGeom>
          <a:solidFill>
            <a:srgbClr val="F0EDDA"/>
          </a:solidFill>
          <a:ln cap="flat" cmpd="sng" w="9525">
            <a:solidFill>
              <a:srgbClr val="F0ED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2789975" y="1414300"/>
            <a:ext cx="382200" cy="382200"/>
          </a:xfrm>
          <a:prstGeom prst="ellipse">
            <a:avLst/>
          </a:prstGeom>
          <a:solidFill>
            <a:srgbClr val="F0EDDA"/>
          </a:solidFill>
          <a:ln cap="flat" cmpd="sng" w="9525">
            <a:solidFill>
              <a:srgbClr val="F0ED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1" name="Google Shape;131;p19"/>
          <p:cNvCxnSpPr>
            <a:stCxn id="130" idx="5"/>
          </p:cNvCxnSpPr>
          <p:nvPr/>
        </p:nvCxnSpPr>
        <p:spPr>
          <a:xfrm>
            <a:off x="3116203" y="1740528"/>
            <a:ext cx="1435500" cy="2481300"/>
          </a:xfrm>
          <a:prstGeom prst="straightConnector1">
            <a:avLst/>
          </a:prstGeom>
          <a:noFill/>
          <a:ln cap="flat" cmpd="sng" w="28575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9"/>
          <p:cNvCxnSpPr/>
          <p:nvPr/>
        </p:nvCxnSpPr>
        <p:spPr>
          <a:xfrm>
            <a:off x="978625" y="2446575"/>
            <a:ext cx="3595800" cy="1797900"/>
          </a:xfrm>
          <a:prstGeom prst="straightConnector1">
            <a:avLst/>
          </a:prstGeom>
          <a:noFill/>
          <a:ln cap="flat" cmpd="sng" w="28575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9"/>
          <p:cNvCxnSpPr/>
          <p:nvPr/>
        </p:nvCxnSpPr>
        <p:spPr>
          <a:xfrm flipH="1" rot="10800000">
            <a:off x="4585950" y="3664175"/>
            <a:ext cx="2685600" cy="591600"/>
          </a:xfrm>
          <a:prstGeom prst="straightConnector1">
            <a:avLst/>
          </a:prstGeom>
          <a:noFill/>
          <a:ln cap="flat" cmpd="sng" w="28575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9"/>
          <p:cNvCxnSpPr>
            <a:endCxn id="126" idx="7"/>
          </p:cNvCxnSpPr>
          <p:nvPr/>
        </p:nvCxnSpPr>
        <p:spPr>
          <a:xfrm flipH="1" rot="10800000">
            <a:off x="4574497" y="1635053"/>
            <a:ext cx="1810200" cy="2620800"/>
          </a:xfrm>
          <a:prstGeom prst="straightConnector1">
            <a:avLst/>
          </a:prstGeom>
          <a:noFill/>
          <a:ln cap="flat" cmpd="sng" w="28575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9"/>
          <p:cNvCxnSpPr/>
          <p:nvPr/>
        </p:nvCxnSpPr>
        <p:spPr>
          <a:xfrm flipH="1" rot="10800000">
            <a:off x="4551775" y="1752400"/>
            <a:ext cx="3493500" cy="2503500"/>
          </a:xfrm>
          <a:prstGeom prst="straightConnector1">
            <a:avLst/>
          </a:prstGeom>
          <a:noFill/>
          <a:ln cap="flat" cmpd="sng" w="28575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9"/>
          <p:cNvCxnSpPr>
            <a:endCxn id="128" idx="6"/>
          </p:cNvCxnSpPr>
          <p:nvPr/>
        </p:nvCxnSpPr>
        <p:spPr>
          <a:xfrm flipH="1">
            <a:off x="2226500" y="4244275"/>
            <a:ext cx="2370600" cy="164100"/>
          </a:xfrm>
          <a:prstGeom prst="straightConnector1">
            <a:avLst/>
          </a:prstGeom>
          <a:noFill/>
          <a:ln cap="flat" cmpd="sng" w="28575">
            <a:solidFill>
              <a:srgbClr val="F0EDD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200" y="1960975"/>
            <a:ext cx="213360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567929" y="282864"/>
            <a:ext cx="8027100" cy="854100"/>
          </a:xfrm>
          <a:prstGeom prst="roundRect">
            <a:avLst>
              <a:gd fmla="val 16667" name="adj"/>
            </a:avLst>
          </a:prstGeom>
          <a:solidFill>
            <a:srgbClr val="F0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769950" y="250126"/>
            <a:ext cx="76230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4300">
                <a:solidFill>
                  <a:srgbClr val="383838"/>
                </a:solidFill>
                <a:highlight>
                  <a:srgbClr val="F0EDDA"/>
                </a:highlight>
                <a:latin typeface="Lora"/>
                <a:ea typeface="Lora"/>
                <a:cs typeface="Lora"/>
                <a:sym typeface="Lora"/>
              </a:rPr>
              <a:t>manny help :)</a:t>
            </a:r>
            <a:endParaRPr sz="5000">
              <a:solidFill>
                <a:srgbClr val="383838"/>
              </a:solidFill>
              <a:highlight>
                <a:srgbClr val="F0EDDA"/>
              </a:highlight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862" y="331947"/>
            <a:ext cx="2297426" cy="1605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20"/>
          <p:cNvGrpSpPr/>
          <p:nvPr/>
        </p:nvGrpSpPr>
        <p:grpSpPr>
          <a:xfrm>
            <a:off x="4793425" y="372870"/>
            <a:ext cx="3735169" cy="4234675"/>
            <a:chOff x="386378" y="2349152"/>
            <a:chExt cx="8043000" cy="1933200"/>
          </a:xfrm>
        </p:grpSpPr>
        <p:sp>
          <p:nvSpPr>
            <p:cNvPr id="146" name="Google Shape;146;p20"/>
            <p:cNvSpPr/>
            <p:nvPr/>
          </p:nvSpPr>
          <p:spPr>
            <a:xfrm>
              <a:off x="386378" y="2349152"/>
              <a:ext cx="8043000" cy="1933200"/>
            </a:xfrm>
            <a:prstGeom prst="roundRect">
              <a:avLst>
                <a:gd fmla="val 16667" name="adj"/>
              </a:avLst>
            </a:prstGeom>
            <a:solidFill>
              <a:srgbClr val="F0ED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 txBox="1"/>
            <p:nvPr/>
          </p:nvSpPr>
          <p:spPr>
            <a:xfrm>
              <a:off x="588789" y="2490959"/>
              <a:ext cx="7638300" cy="169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2500">
                  <a:solidFill>
                    <a:srgbClr val="255270"/>
                  </a:solidFill>
                  <a:highlight>
                    <a:srgbClr val="F0EDDA"/>
                  </a:highlight>
                </a:rPr>
                <a:t>Be it resolved that WUSA commits to exploring options for a centralized digital space for students to publish club events, through consultation directly with student developers.</a:t>
              </a:r>
              <a:endParaRPr b="1" sz="2500">
                <a:solidFill>
                  <a:srgbClr val="255270"/>
                </a:solidFill>
                <a:highlight>
                  <a:srgbClr val="F0EDDA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500">
                <a:solidFill>
                  <a:srgbClr val="255270"/>
                </a:solidFill>
                <a:highlight>
                  <a:srgbClr val="F0EDDA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500">
                <a:solidFill>
                  <a:srgbClr val="255270"/>
                </a:solidFill>
                <a:highlight>
                  <a:srgbClr val="F0EDDA"/>
                </a:highlight>
              </a:endParaRPr>
            </a:p>
          </p:txBody>
        </p:sp>
      </p:grpSp>
      <p:sp>
        <p:nvSpPr>
          <p:cNvPr id="148" name="Google Shape;148;p20"/>
          <p:cNvSpPr txBox="1"/>
          <p:nvPr/>
        </p:nvSpPr>
        <p:spPr>
          <a:xfrm rot="247889">
            <a:off x="2880950" y="820441"/>
            <a:ext cx="1361638" cy="10855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rgbClr val="383838"/>
                </a:solidFill>
                <a:highlight>
                  <a:srgbClr val="F0EDDA"/>
                </a:highlight>
                <a:latin typeface="Comic Sans MS"/>
                <a:ea typeface="Comic Sans MS"/>
                <a:cs typeface="Comic Sans MS"/>
                <a:sym typeface="Comic Sans MS"/>
              </a:rPr>
              <a:t>pls help us</a:t>
            </a:r>
            <a:endParaRPr sz="2300">
              <a:solidFill>
                <a:srgbClr val="383838"/>
              </a:solidFill>
              <a:highlight>
                <a:srgbClr val="F0EDDA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49" name="Google Shape;149;p20"/>
          <p:cNvGrpSpPr/>
          <p:nvPr/>
        </p:nvGrpSpPr>
        <p:grpSpPr>
          <a:xfrm>
            <a:off x="603975" y="1533825"/>
            <a:ext cx="3073726" cy="3073726"/>
            <a:chOff x="603975" y="1533825"/>
            <a:chExt cx="3073726" cy="3073726"/>
          </a:xfrm>
        </p:grpSpPr>
        <p:pic>
          <p:nvPicPr>
            <p:cNvPr id="150" name="Google Shape;15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3975" y="1533825"/>
              <a:ext cx="3073726" cy="3073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706075">
              <a:off x="2185400" y="2093400"/>
              <a:ext cx="420150" cy="5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0"/>
            <p:cNvSpPr/>
            <p:nvPr/>
          </p:nvSpPr>
          <p:spPr>
            <a:xfrm rot="-1907524">
              <a:off x="2450042" y="2895966"/>
              <a:ext cx="85415" cy="100332"/>
            </a:xfrm>
            <a:prstGeom prst="teardrop">
              <a:avLst>
                <a:gd fmla="val 10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3" name="Google Shape;153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20213" y="2351769"/>
              <a:ext cx="555149" cy="57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0"/>
            <p:cNvPicPr preferRelativeResize="0"/>
            <p:nvPr/>
          </p:nvPicPr>
          <p:blipFill rotWithShape="1">
            <a:blip r:embed="rId7">
              <a:alphaModFix/>
            </a:blip>
            <a:srcRect b="17925" l="18286" r="22496" t="0"/>
            <a:stretch/>
          </p:blipFill>
          <p:spPr>
            <a:xfrm rot="10084777">
              <a:off x="2939669" y="2937457"/>
              <a:ext cx="239237" cy="247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58063" y="3717025"/>
              <a:ext cx="901637" cy="57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2490112" y="3717025"/>
              <a:ext cx="901637" cy="572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270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988" y="542525"/>
            <a:ext cx="6774026" cy="40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2092650" y="4584400"/>
            <a:ext cx="495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600">
                <a:solidFill>
                  <a:srgbClr val="F0EDDA"/>
                </a:solidFill>
                <a:latin typeface="Inter"/>
                <a:ea typeface="Inter"/>
                <a:cs typeface="Inter"/>
                <a:sym typeface="Inter"/>
              </a:rPr>
              <a:t>https://wusa.ca/events/</a:t>
            </a:r>
            <a:endParaRPr b="1" sz="1600" u="sng">
              <a:solidFill>
                <a:srgbClr val="F0EDD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41550" y="39025"/>
            <a:ext cx="495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600">
                <a:solidFill>
                  <a:srgbClr val="F0EDDA"/>
                </a:solidFill>
                <a:latin typeface="Inter"/>
                <a:ea typeface="Inter"/>
                <a:cs typeface="Inter"/>
                <a:sym typeface="Inter"/>
              </a:rPr>
              <a:t>Appendix 1</a:t>
            </a:r>
            <a:endParaRPr b="1" sz="1600" u="sng">
              <a:solidFill>
                <a:srgbClr val="F0EDDA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55270"/>
      </a:dk1>
      <a:lt1>
        <a:srgbClr val="F0EDDA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